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12" autoAdjust="0"/>
    <p:restoredTop sz="94660"/>
  </p:normalViewPr>
  <p:slideViewPr>
    <p:cSldViewPr snapToGrid="0">
      <p:cViewPr varScale="1">
        <p:scale>
          <a:sx n="43" d="100"/>
          <a:sy n="43" d="100"/>
        </p:scale>
        <p:origin x="21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044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850" y="3379788"/>
            <a:ext cx="1917700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525" y="3892550"/>
            <a:ext cx="1563688" cy="179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150" y="6215063"/>
            <a:ext cx="2971800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8132763"/>
            <a:ext cx="1712913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323850" y="361950"/>
            <a:ext cx="3608388" cy="16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>
                <a:latin typeface="Times New Roman" panose="02020603050405020304" pitchFamily="18" charset="0"/>
              </a:rPr>
              <a:t>AlKarkh University of Science College of science Department of Microbiology </a:t>
            </a:r>
          </a:p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 b="1">
                <a:latin typeface="Times New Roman" panose="02020603050405020304" pitchFamily="18" charset="0"/>
              </a:rPr>
              <a:t>First year level </a:t>
            </a:r>
          </a:p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 b="1">
                <a:latin typeface="Times New Roman" panose="02020603050405020304" pitchFamily="18" charset="0"/>
              </a:rPr>
              <a:t>General chemistry Labs</a:t>
            </a:r>
          </a:p>
          <a:p>
            <a:pPr eaLnBrk="1" hangingPunct="1">
              <a:lnSpc>
                <a:spcPts val="1825"/>
              </a:lnSpc>
              <a:spcAft>
                <a:spcPts val="838"/>
              </a:spcAft>
            </a:pPr>
            <a:r>
              <a:rPr lang="en-US" sz="1500" b="1">
                <a:latin typeface="Times New Roman" panose="02020603050405020304" pitchFamily="18" charset="0"/>
              </a:rPr>
              <a:t>Supervisor: Dr. Mohammed Abdul Baset Assistant: Anssam Dhaher Huessin</a:t>
            </a: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1962150" y="2222500"/>
            <a:ext cx="3563938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838"/>
              </a:spcBef>
              <a:spcAft>
                <a:spcPts val="1475"/>
              </a:spcAft>
            </a:pPr>
            <a:r>
              <a:rPr lang="en-US" b="1">
                <a:latin typeface="Times New Roman" panose="02020603050405020304" pitchFamily="18" charset="0"/>
              </a:rPr>
              <a:t>Lab -2-</a:t>
            </a:r>
          </a:p>
          <a:p>
            <a:pPr algn="ctr" eaLnBrk="1" hangingPunct="1"/>
            <a:r>
              <a:rPr lang="en-US" sz="2000" b="1">
                <a:latin typeface="Times New Roman" panose="02020603050405020304" pitchFamily="18" charset="0"/>
              </a:rPr>
              <a:t>General Chemistry Equipment’s</a:t>
            </a:r>
          </a:p>
        </p:txBody>
      </p:sp>
      <p:sp>
        <p:nvSpPr>
          <p:cNvPr id="18440" name="Rectangle 7"/>
          <p:cNvSpPr>
            <a:spLocks noChangeArrowheads="1"/>
          </p:cNvSpPr>
          <p:nvPr/>
        </p:nvSpPr>
        <p:spPr bwMode="auto">
          <a:xfrm>
            <a:off x="341313" y="3213100"/>
            <a:ext cx="4197350" cy="1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Analytical balance: </a:t>
            </a:r>
            <a:r>
              <a:rPr lang="en-US" sz="1400">
                <a:latin typeface="Times New Roman" panose="02020603050405020304" pitchFamily="18" charset="0"/>
              </a:rPr>
              <a:t>an instrument for determining weight.</a:t>
            </a:r>
          </a:p>
        </p:txBody>
      </p:sp>
      <p:sp>
        <p:nvSpPr>
          <p:cNvPr id="18441" name="Rectangle 8"/>
          <p:cNvSpPr>
            <a:spLocks noChangeArrowheads="1"/>
          </p:cNvSpPr>
          <p:nvPr/>
        </p:nvSpPr>
        <p:spPr bwMode="auto">
          <a:xfrm>
            <a:off x="325438" y="5910263"/>
            <a:ext cx="4799012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Beaker: </a:t>
            </a:r>
            <a:r>
              <a:rPr lang="en-US" sz="1400">
                <a:latin typeface="Times New Roman" panose="02020603050405020304" pitchFamily="18" charset="0"/>
              </a:rPr>
              <a:t>used to hold liquids, multipurpose and essential in the lab.</a:t>
            </a: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298450" y="7948613"/>
            <a:ext cx="298767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Bunsen burner: </a:t>
            </a:r>
            <a:r>
              <a:rPr lang="en-US" sz="1400">
                <a:latin typeface="Times New Roman" panose="02020603050405020304" pitchFamily="18" charset="0"/>
              </a:rPr>
              <a:t>used to heat substances.</a:t>
            </a:r>
          </a:p>
        </p:txBody>
      </p:sp>
      <p:sp>
        <p:nvSpPr>
          <p:cNvPr id="18443" name="Rectangle 10"/>
          <p:cNvSpPr>
            <a:spLocks noChangeArrowheads="1"/>
          </p:cNvSpPr>
          <p:nvPr/>
        </p:nvSpPr>
        <p:spPr bwMode="auto">
          <a:xfrm>
            <a:off x="298450" y="10077450"/>
            <a:ext cx="4554538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Burette: </a:t>
            </a:r>
            <a:r>
              <a:rPr lang="en-US" sz="1400">
                <a:latin typeface="Times New Roman" panose="02020603050405020304" pitchFamily="18" charset="0"/>
              </a:rPr>
              <a:t>dispensing and transferring known volumes of fluids.</a:t>
            </a:r>
          </a:p>
        </p:txBody>
      </p:sp>
      <p:sp>
        <p:nvSpPr>
          <p:cNvPr id="18444" name="Rectangle 11"/>
          <p:cNvSpPr>
            <a:spLocks noChangeArrowheads="1"/>
          </p:cNvSpPr>
          <p:nvPr/>
        </p:nvSpPr>
        <p:spPr bwMode="auto">
          <a:xfrm>
            <a:off x="3690938" y="10363200"/>
            <a:ext cx="103187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913" y="493713"/>
            <a:ext cx="420687" cy="193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888" y="2970213"/>
            <a:ext cx="2203450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005388"/>
            <a:ext cx="214630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7148513"/>
            <a:ext cx="6842125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5" y="8826500"/>
            <a:ext cx="22891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347663" y="2709863"/>
            <a:ext cx="47180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Clay triangle: </a:t>
            </a:r>
            <a:r>
              <a:rPr lang="en-US" sz="1400">
                <a:latin typeface="Times New Roman" panose="02020603050405020304" pitchFamily="18" charset="0"/>
              </a:rPr>
              <a:t>used to hold a crucible while the crucible is heated.</a:t>
            </a: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323850" y="4618038"/>
            <a:ext cx="1081088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425"/>
              </a:spcAft>
            </a:pPr>
            <a:r>
              <a:rPr lang="en-US" sz="1400" b="1">
                <a:latin typeface="Times New Roman" panose="02020603050405020304" pitchFamily="18" charset="0"/>
              </a:rPr>
              <a:t>Crucible and</a:t>
            </a:r>
          </a:p>
          <a:p>
            <a:pPr eaLnBrk="1" hangingPunct="1"/>
            <a:r>
              <a:rPr lang="en-US" sz="1400">
                <a:latin typeface="Times New Roman" panose="02020603050405020304" pitchFamily="18" charset="0"/>
              </a:rPr>
              <a:t>temperatures.</a:t>
            </a:r>
          </a:p>
        </p:txBody>
      </p:sp>
      <p:sp>
        <p:nvSpPr>
          <p:cNvPr id="19465" name="Rectangle 8"/>
          <p:cNvSpPr>
            <a:spLocks noChangeArrowheads="1"/>
          </p:cNvSpPr>
          <p:nvPr/>
        </p:nvSpPr>
        <p:spPr bwMode="auto">
          <a:xfrm>
            <a:off x="1481138" y="4614863"/>
            <a:ext cx="5678487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cover: </a:t>
            </a:r>
            <a:r>
              <a:rPr lang="en-US" sz="1400">
                <a:latin typeface="Times New Roman" panose="02020603050405020304" pitchFamily="18" charset="0"/>
              </a:rPr>
              <a:t>used to hold small amounts of chemicals during heating at high</a:t>
            </a:r>
          </a:p>
        </p:txBody>
      </p:sp>
      <p:sp>
        <p:nvSpPr>
          <p:cNvPr id="19466" name="Rectangle 9"/>
          <p:cNvSpPr>
            <a:spLocks noChangeArrowheads="1"/>
          </p:cNvSpPr>
          <p:nvPr/>
        </p:nvSpPr>
        <p:spPr bwMode="auto">
          <a:xfrm>
            <a:off x="328613" y="6858000"/>
            <a:ext cx="2735262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Crucible tongs: </a:t>
            </a:r>
            <a:r>
              <a:rPr lang="en-US" sz="1400">
                <a:latin typeface="Times New Roman" panose="02020603050405020304" pitchFamily="18" charset="0"/>
              </a:rPr>
              <a:t>to hold hot crucibles.</a:t>
            </a:r>
          </a:p>
        </p:txBody>
      </p:sp>
      <p:sp>
        <p:nvSpPr>
          <p:cNvPr id="19467" name="Rectangle 10"/>
          <p:cNvSpPr>
            <a:spLocks noChangeArrowheads="1"/>
          </p:cNvSpPr>
          <p:nvPr/>
        </p:nvSpPr>
        <p:spPr bwMode="auto">
          <a:xfrm>
            <a:off x="325438" y="8591550"/>
            <a:ext cx="2670175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Dropper: </a:t>
            </a:r>
            <a:r>
              <a:rPr lang="en-US" sz="1400">
                <a:latin typeface="Times New Roman" panose="02020603050405020304" pitchFamily="18" charset="0"/>
              </a:rPr>
              <a:t>Use to add drops of liquid.</a:t>
            </a:r>
          </a:p>
        </p:txBody>
      </p:sp>
      <p:sp>
        <p:nvSpPr>
          <p:cNvPr id="19468" name="Rectangle 11"/>
          <p:cNvSpPr>
            <a:spLocks noChangeArrowheads="1"/>
          </p:cNvSpPr>
          <p:nvPr/>
        </p:nvSpPr>
        <p:spPr bwMode="auto">
          <a:xfrm>
            <a:off x="325438" y="10153650"/>
            <a:ext cx="67310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Erlenmeyer flask or conical flask: </a:t>
            </a:r>
            <a:r>
              <a:rPr lang="en-US" sz="1400">
                <a:latin typeface="Times New Roman" panose="02020603050405020304" pitchFamily="18" charset="0"/>
              </a:rPr>
              <a:t>used to hold liquids, has narrow neck to prevent splashes.</a:t>
            </a:r>
          </a:p>
        </p:txBody>
      </p:sp>
      <p:sp>
        <p:nvSpPr>
          <p:cNvPr id="19469" name="Rectangle 12"/>
          <p:cNvSpPr>
            <a:spLocks noChangeArrowheads="1"/>
          </p:cNvSpPr>
          <p:nvPr/>
        </p:nvSpPr>
        <p:spPr bwMode="auto">
          <a:xfrm>
            <a:off x="3697288" y="10363200"/>
            <a:ext cx="920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5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341313"/>
            <a:ext cx="2773363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908300"/>
            <a:ext cx="6842125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5" y="6635750"/>
            <a:ext cx="2289175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2438" y="8316913"/>
            <a:ext cx="1493837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325438" y="2520950"/>
            <a:ext cx="68310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613"/>
              </a:lnSpc>
            </a:pPr>
            <a:r>
              <a:rPr lang="en-US" sz="1400" b="1">
                <a:latin typeface="Times New Roman" panose="02020603050405020304" pitchFamily="18" charset="0"/>
              </a:rPr>
              <a:t>Evaporating dish: </a:t>
            </a:r>
            <a:r>
              <a:rPr lang="en-US" sz="1400">
                <a:latin typeface="Times New Roman" panose="02020603050405020304" pitchFamily="18" charset="0"/>
              </a:rPr>
              <a:t>liquids are heated over a flame so that they evaporate, leaving a solid residue.</a:t>
            </a:r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298450" y="4383088"/>
            <a:ext cx="4633913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Filter paper: </a:t>
            </a:r>
            <a:r>
              <a:rPr lang="en-US" sz="1400">
                <a:latin typeface="Times New Roman" panose="02020603050405020304" pitchFamily="18" charset="0"/>
              </a:rPr>
              <a:t>special paper used to separate solids from liquids.</a:t>
            </a:r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325438" y="6354763"/>
            <a:ext cx="3262312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Forceps: </a:t>
            </a:r>
            <a:r>
              <a:rPr lang="en-US" sz="1400">
                <a:latin typeface="Times New Roman" panose="02020603050405020304" pitchFamily="18" charset="0"/>
              </a:rPr>
              <a:t>used to pick up or hold small items.</a:t>
            </a:r>
          </a:p>
        </p:txBody>
      </p:sp>
      <p:sp>
        <p:nvSpPr>
          <p:cNvPr id="20489" name="Rectangle 10"/>
          <p:cNvSpPr>
            <a:spLocks noChangeArrowheads="1"/>
          </p:cNvSpPr>
          <p:nvPr/>
        </p:nvSpPr>
        <p:spPr bwMode="auto">
          <a:xfrm>
            <a:off x="325438" y="8027988"/>
            <a:ext cx="6400800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50"/>
              </a:spcBef>
            </a:pPr>
            <a:r>
              <a:rPr lang="en-US" sz="1400" b="1">
                <a:latin typeface="Times New Roman" panose="02020603050405020304" pitchFamily="18" charset="0"/>
              </a:rPr>
              <a:t>Fume hood: </a:t>
            </a:r>
            <a:r>
              <a:rPr lang="en-US" sz="1400">
                <a:latin typeface="Times New Roman" panose="02020603050405020304" pitchFamily="18" charset="0"/>
              </a:rPr>
              <a:t>used to prevent a person from exposure to hazardous fumes from chemicals.</a:t>
            </a:r>
          </a:p>
        </p:txBody>
      </p:sp>
      <p:sp>
        <p:nvSpPr>
          <p:cNvPr id="20490" name="Rectangle 11"/>
          <p:cNvSpPr>
            <a:spLocks noChangeArrowheads="1"/>
          </p:cNvSpPr>
          <p:nvPr/>
        </p:nvSpPr>
        <p:spPr bwMode="auto">
          <a:xfrm>
            <a:off x="325438" y="10101263"/>
            <a:ext cx="5068887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Funnel: </a:t>
            </a:r>
            <a:r>
              <a:rPr lang="en-US" sz="1400">
                <a:latin typeface="Times New Roman" panose="02020603050405020304" pitchFamily="18" charset="0"/>
              </a:rPr>
              <a:t>for pouring liquid or other substance through a small opening.</a:t>
            </a:r>
          </a:p>
        </p:txBody>
      </p:sp>
      <p:sp>
        <p:nvSpPr>
          <p:cNvPr id="20491" name="Rectangle 12"/>
          <p:cNvSpPr>
            <a:spLocks noChangeArrowheads="1"/>
          </p:cNvSpPr>
          <p:nvPr/>
        </p:nvSpPr>
        <p:spPr bwMode="auto">
          <a:xfrm>
            <a:off x="3694113" y="10363200"/>
            <a:ext cx="100012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6</a:t>
            </a:r>
          </a:p>
        </p:txBody>
      </p:sp>
      <p:pic>
        <p:nvPicPr>
          <p:cNvPr id="20492" name="Picture 13" descr="image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03"/>
          <a:stretch>
            <a:fillRect/>
          </a:stretch>
        </p:blipFill>
        <p:spPr bwMode="auto">
          <a:xfrm>
            <a:off x="2389188" y="4649788"/>
            <a:ext cx="25431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113" y="341313"/>
            <a:ext cx="1620837" cy="16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513013"/>
            <a:ext cx="1993900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552950"/>
            <a:ext cx="6842125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038" y="8655050"/>
            <a:ext cx="1811337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188" y="6762750"/>
            <a:ext cx="2697162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347663" y="2252663"/>
            <a:ext cx="336550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Goggles: </a:t>
            </a:r>
            <a:r>
              <a:rPr lang="en-US" sz="1400">
                <a:latin typeface="Times New Roman" panose="02020603050405020304" pitchFamily="18" charset="0"/>
              </a:rPr>
              <a:t>protects eyes from chemical splashes.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328613" y="4233863"/>
            <a:ext cx="4200525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Graduated cylinder: </a:t>
            </a:r>
            <a:r>
              <a:rPr lang="en-US" sz="1400">
                <a:latin typeface="Times New Roman" panose="02020603050405020304" pitchFamily="18" charset="0"/>
              </a:rPr>
              <a:t>accurately measures liquid volumes.</a:t>
            </a:r>
          </a:p>
        </p:txBody>
      </p:sp>
      <p:sp>
        <p:nvSpPr>
          <p:cNvPr id="21513" name="Rectangle 8"/>
          <p:cNvSpPr>
            <a:spLocks noChangeArrowheads="1"/>
          </p:cNvSpPr>
          <p:nvPr/>
        </p:nvSpPr>
        <p:spPr bwMode="auto">
          <a:xfrm>
            <a:off x="344488" y="6464300"/>
            <a:ext cx="1960562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Hot plate: </a:t>
            </a:r>
            <a:r>
              <a:rPr lang="en-US" sz="1400">
                <a:latin typeface="Times New Roman" panose="02020603050405020304" pitchFamily="18" charset="0"/>
              </a:rPr>
              <a:t>used to heat and</a:t>
            </a:r>
          </a:p>
        </p:txBody>
      </p:sp>
      <p:sp>
        <p:nvSpPr>
          <p:cNvPr id="21514" name="Rectangle 9"/>
          <p:cNvSpPr>
            <a:spLocks noChangeArrowheads="1"/>
          </p:cNvSpPr>
          <p:nvPr/>
        </p:nvSpPr>
        <p:spPr bwMode="auto">
          <a:xfrm>
            <a:off x="2338388" y="6446838"/>
            <a:ext cx="1087437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>
                <a:latin typeface="Times New Roman" panose="02020603050405020304" pitchFamily="18" charset="0"/>
              </a:rPr>
              <a:t>stir substances.</a:t>
            </a:r>
          </a:p>
        </p:txBody>
      </p:sp>
      <p:sp>
        <p:nvSpPr>
          <p:cNvPr id="21515" name="Rectangle 10"/>
          <p:cNvSpPr>
            <a:spLocks noChangeArrowheads="1"/>
          </p:cNvSpPr>
          <p:nvPr/>
        </p:nvSpPr>
        <p:spPr bwMode="auto">
          <a:xfrm>
            <a:off x="354013" y="8397875"/>
            <a:ext cx="331628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Mortar and pestle: </a:t>
            </a:r>
            <a:r>
              <a:rPr lang="en-US" sz="1400">
                <a:latin typeface="Times New Roman" panose="02020603050405020304" pitchFamily="18" charset="0"/>
              </a:rPr>
              <a:t>used to grind up materials</a:t>
            </a:r>
          </a:p>
        </p:txBody>
      </p:sp>
      <p:sp>
        <p:nvSpPr>
          <p:cNvPr id="21516" name="Rectangle 11"/>
          <p:cNvSpPr>
            <a:spLocks noChangeArrowheads="1"/>
          </p:cNvSpPr>
          <p:nvPr/>
        </p:nvSpPr>
        <p:spPr bwMode="auto">
          <a:xfrm>
            <a:off x="298450" y="10155238"/>
            <a:ext cx="33401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Pipet bulb: </a:t>
            </a:r>
            <a:r>
              <a:rPr lang="en-US" sz="1400">
                <a:latin typeface="Times New Roman" panose="02020603050405020304" pitchFamily="18" charset="0"/>
              </a:rPr>
              <a:t>used to pull liquid up into a pipet.</a:t>
            </a:r>
          </a:p>
        </p:txBody>
      </p:sp>
      <p:sp>
        <p:nvSpPr>
          <p:cNvPr id="21517" name="Rectangle 12"/>
          <p:cNvSpPr>
            <a:spLocks noChangeArrowheads="1"/>
          </p:cNvSpPr>
          <p:nvPr/>
        </p:nvSpPr>
        <p:spPr bwMode="auto">
          <a:xfrm>
            <a:off x="3694113" y="10363200"/>
            <a:ext cx="100012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7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341313"/>
            <a:ext cx="1431925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838" y="2474913"/>
            <a:ext cx="221297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825" y="4194175"/>
            <a:ext cx="6858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5" y="6664325"/>
            <a:ext cx="2289175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8474075"/>
            <a:ext cx="2154238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344488" y="2195513"/>
            <a:ext cx="4214812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Ring clamp: </a:t>
            </a:r>
            <a:r>
              <a:rPr lang="en-US" sz="1400">
                <a:latin typeface="Times New Roman" panose="02020603050405020304" pitchFamily="18" charset="0"/>
              </a:rPr>
              <a:t>used with ring stand to hold a glass container.</a:t>
            </a:r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325438" y="3892550"/>
            <a:ext cx="3670300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475"/>
              </a:spcBef>
            </a:pPr>
            <a:r>
              <a:rPr lang="en-US" sz="1400" b="1">
                <a:latin typeface="Times New Roman" panose="02020603050405020304" pitchFamily="18" charset="0"/>
              </a:rPr>
              <a:t>Ring stand: </a:t>
            </a:r>
            <a:r>
              <a:rPr lang="en-US" sz="1400">
                <a:latin typeface="Times New Roman" panose="02020603050405020304" pitchFamily="18" charset="0"/>
              </a:rPr>
              <a:t>holds funnels, wire gauze above table.</a:t>
            </a:r>
          </a:p>
        </p:txBody>
      </p:sp>
      <p:sp>
        <p:nvSpPr>
          <p:cNvPr id="22537" name="Rectangle 8"/>
          <p:cNvSpPr>
            <a:spLocks noChangeArrowheads="1"/>
          </p:cNvSpPr>
          <p:nvPr/>
        </p:nvSpPr>
        <p:spPr bwMode="auto">
          <a:xfrm>
            <a:off x="344488" y="6381750"/>
            <a:ext cx="43132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Rubber stopper: </a:t>
            </a:r>
            <a:r>
              <a:rPr lang="en-US" sz="1400">
                <a:latin typeface="Times New Roman" panose="02020603050405020304" pitchFamily="18" charset="0"/>
              </a:rPr>
              <a:t>used to cover ends of test tubes and flasks.</a:t>
            </a:r>
          </a:p>
        </p:txBody>
      </p:sp>
      <p:sp>
        <p:nvSpPr>
          <p:cNvPr id="22538" name="Rectangle 9"/>
          <p:cNvSpPr>
            <a:spLocks noChangeArrowheads="1"/>
          </p:cNvSpPr>
          <p:nvPr/>
        </p:nvSpPr>
        <p:spPr bwMode="auto">
          <a:xfrm>
            <a:off x="331788" y="8289925"/>
            <a:ext cx="4879975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263"/>
              </a:spcBef>
            </a:pPr>
            <a:r>
              <a:rPr lang="en-US" sz="1400" b="1">
                <a:latin typeface="Times New Roman" panose="02020603050405020304" pitchFamily="18" charset="0"/>
              </a:rPr>
              <a:t>Spatula: </a:t>
            </a:r>
            <a:r>
              <a:rPr lang="en-US" sz="1400">
                <a:latin typeface="Times New Roman" panose="02020603050405020304" pitchFamily="18" charset="0"/>
              </a:rPr>
              <a:t>small scoop used to transfer powder and crystal chemicals.</a:t>
            </a:r>
          </a:p>
        </p:txBody>
      </p:sp>
      <p:sp>
        <p:nvSpPr>
          <p:cNvPr id="22539" name="Rectangle 10"/>
          <p:cNvSpPr>
            <a:spLocks noChangeArrowheads="1"/>
          </p:cNvSpPr>
          <p:nvPr/>
        </p:nvSpPr>
        <p:spPr bwMode="auto">
          <a:xfrm>
            <a:off x="331788" y="10018713"/>
            <a:ext cx="4945062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Spot plate: </a:t>
            </a:r>
            <a:r>
              <a:rPr lang="en-US" sz="1400">
                <a:latin typeface="Times New Roman" panose="02020603050405020304" pitchFamily="18" charset="0"/>
              </a:rPr>
              <a:t>a flat plate with multiple "wells" used as small test tubes.</a:t>
            </a:r>
          </a:p>
        </p:txBody>
      </p:sp>
      <p:sp>
        <p:nvSpPr>
          <p:cNvPr id="22540" name="Rectangle 11"/>
          <p:cNvSpPr>
            <a:spLocks noChangeArrowheads="1"/>
          </p:cNvSpPr>
          <p:nvPr/>
        </p:nvSpPr>
        <p:spPr bwMode="auto">
          <a:xfrm>
            <a:off x="3697288" y="10363200"/>
            <a:ext cx="93662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341313"/>
            <a:ext cx="2319338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368550"/>
            <a:ext cx="6842125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0" y="4225925"/>
            <a:ext cx="1252538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5" y="6686550"/>
            <a:ext cx="2289175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325" y="8321675"/>
            <a:ext cx="1960563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Rectangle 6"/>
          <p:cNvSpPr>
            <a:spLocks noChangeArrowheads="1"/>
          </p:cNvSpPr>
          <p:nvPr/>
        </p:nvSpPr>
        <p:spPr bwMode="auto">
          <a:xfrm>
            <a:off x="331788" y="2090738"/>
            <a:ext cx="2209800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Stirring rod: </a:t>
            </a:r>
            <a:r>
              <a:rPr lang="en-US" sz="1400">
                <a:latin typeface="Times New Roman" panose="02020603050405020304" pitchFamily="18" charset="0"/>
              </a:rPr>
              <a:t>used for stirring.</a:t>
            </a:r>
          </a:p>
        </p:txBody>
      </p:sp>
      <p:sp>
        <p:nvSpPr>
          <p:cNvPr id="23560" name="Rectangle 7"/>
          <p:cNvSpPr>
            <a:spLocks noChangeArrowheads="1"/>
          </p:cNvSpPr>
          <p:nvPr/>
        </p:nvSpPr>
        <p:spPr bwMode="auto">
          <a:xfrm>
            <a:off x="328613" y="3919538"/>
            <a:ext cx="3005137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Test tube: </a:t>
            </a:r>
            <a:r>
              <a:rPr lang="en-US" sz="1400">
                <a:latin typeface="Times New Roman" panose="02020603050405020304" pitchFamily="18" charset="0"/>
              </a:rPr>
              <a:t>open tube used to hold liquids.</a:t>
            </a:r>
          </a:p>
        </p:txBody>
      </p:sp>
      <p:sp>
        <p:nvSpPr>
          <p:cNvPr id="23561" name="Rectangle 8"/>
          <p:cNvSpPr>
            <a:spLocks noChangeArrowheads="1"/>
          </p:cNvSpPr>
          <p:nvPr/>
        </p:nvSpPr>
        <p:spPr bwMode="auto">
          <a:xfrm>
            <a:off x="328613" y="6376988"/>
            <a:ext cx="45243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Test tube clamp: </a:t>
            </a:r>
            <a:r>
              <a:rPr lang="en-US" sz="1400">
                <a:latin typeface="Times New Roman" panose="02020603050405020304" pitchFamily="18" charset="0"/>
              </a:rPr>
              <a:t>clamp used to hold test-tube and other items.</a:t>
            </a:r>
          </a:p>
        </p:txBody>
      </p:sp>
      <p:sp>
        <p:nvSpPr>
          <p:cNvPr id="23562" name="Rectangle 9"/>
          <p:cNvSpPr>
            <a:spLocks noChangeArrowheads="1"/>
          </p:cNvSpPr>
          <p:nvPr/>
        </p:nvSpPr>
        <p:spPr bwMode="auto">
          <a:xfrm>
            <a:off x="328613" y="8074025"/>
            <a:ext cx="3424237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475"/>
              </a:spcBef>
            </a:pPr>
            <a:r>
              <a:rPr lang="en-US" sz="1400" b="1">
                <a:latin typeface="Times New Roman" panose="02020603050405020304" pitchFamily="18" charset="0"/>
              </a:rPr>
              <a:t>Test tube rack: </a:t>
            </a:r>
            <a:r>
              <a:rPr lang="en-US" sz="1400">
                <a:latin typeface="Times New Roman" panose="02020603050405020304" pitchFamily="18" charset="0"/>
              </a:rPr>
              <a:t>holds many test tubes in a row.</a:t>
            </a:r>
          </a:p>
        </p:txBody>
      </p:sp>
      <p:sp>
        <p:nvSpPr>
          <p:cNvPr id="23563" name="Rectangle 10"/>
          <p:cNvSpPr>
            <a:spLocks noChangeArrowheads="1"/>
          </p:cNvSpPr>
          <p:nvPr/>
        </p:nvSpPr>
        <p:spPr bwMode="auto">
          <a:xfrm>
            <a:off x="328613" y="10012363"/>
            <a:ext cx="51482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Thermometer: </a:t>
            </a:r>
            <a:r>
              <a:rPr lang="en-US" sz="1400">
                <a:latin typeface="Times New Roman" panose="02020603050405020304" pitchFamily="18" charset="0"/>
              </a:rPr>
              <a:t>measures temperature (science uses degrees in Celsius).</a:t>
            </a:r>
          </a:p>
        </p:txBody>
      </p:sp>
      <p:sp>
        <p:nvSpPr>
          <p:cNvPr id="23564" name="Rectangle 11"/>
          <p:cNvSpPr>
            <a:spLocks noChangeArrowheads="1"/>
          </p:cNvSpPr>
          <p:nvPr/>
        </p:nvSpPr>
        <p:spPr bwMode="auto">
          <a:xfrm>
            <a:off x="328613" y="10382250"/>
            <a:ext cx="5148262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378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9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900" y="341313"/>
            <a:ext cx="2481263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33600"/>
            <a:ext cx="2916238" cy="157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5" y="4275138"/>
            <a:ext cx="2289175" cy="165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353175"/>
            <a:ext cx="6842125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350" y="8180388"/>
            <a:ext cx="2640013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344488" y="1746250"/>
            <a:ext cx="35115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Utility clamp: </a:t>
            </a:r>
            <a:r>
              <a:rPr lang="en-US" sz="1400">
                <a:latin typeface="Times New Roman" panose="02020603050405020304" pitchFamily="18" charset="0"/>
              </a:rPr>
              <a:t>used to hold laboratory glassware.</a:t>
            </a:r>
          </a:p>
        </p:txBody>
      </p:sp>
      <p:sp>
        <p:nvSpPr>
          <p:cNvPr id="24584" name="Rectangle 7"/>
          <p:cNvSpPr>
            <a:spLocks noChangeArrowheads="1"/>
          </p:cNvSpPr>
          <p:nvPr/>
        </p:nvSpPr>
        <p:spPr bwMode="auto">
          <a:xfrm>
            <a:off x="325438" y="3968750"/>
            <a:ext cx="4538662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Volumetric flask: </a:t>
            </a:r>
            <a:r>
              <a:rPr lang="en-US" sz="1400">
                <a:latin typeface="Times New Roman" panose="02020603050405020304" pitchFamily="18" charset="0"/>
              </a:rPr>
              <a:t>for making up solutions to a known volume.</a:t>
            </a:r>
          </a:p>
        </p:txBody>
      </p:sp>
      <p:sp>
        <p:nvSpPr>
          <p:cNvPr id="24585" name="Rectangle 8"/>
          <p:cNvSpPr>
            <a:spLocks noChangeArrowheads="1"/>
          </p:cNvSpPr>
          <p:nvPr/>
        </p:nvSpPr>
        <p:spPr bwMode="auto">
          <a:xfrm>
            <a:off x="325438" y="6065838"/>
            <a:ext cx="4687887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Volumetric pipet: </a:t>
            </a:r>
            <a:r>
              <a:rPr lang="en-US" sz="1400">
                <a:latin typeface="Times New Roman" panose="02020603050405020304" pitchFamily="18" charset="0"/>
              </a:rPr>
              <a:t>measures small amounts of liquids accurately.</a:t>
            </a:r>
          </a:p>
        </p:txBody>
      </p:sp>
      <p:sp>
        <p:nvSpPr>
          <p:cNvPr id="24586" name="Rectangle 9"/>
          <p:cNvSpPr>
            <a:spLocks noChangeArrowheads="1"/>
          </p:cNvSpPr>
          <p:nvPr/>
        </p:nvSpPr>
        <p:spPr bwMode="auto">
          <a:xfrm>
            <a:off x="323850" y="7940675"/>
            <a:ext cx="47482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Wash bottle: </a:t>
            </a:r>
            <a:r>
              <a:rPr lang="en-US" sz="1400">
                <a:latin typeface="Times New Roman" panose="02020603050405020304" pitchFamily="18" charset="0"/>
              </a:rPr>
              <a:t>used to rinse various pieces of laboratory glassware.</a:t>
            </a:r>
          </a:p>
        </p:txBody>
      </p:sp>
      <p:sp>
        <p:nvSpPr>
          <p:cNvPr id="24587" name="Rectangle 10"/>
          <p:cNvSpPr>
            <a:spLocks noChangeArrowheads="1"/>
          </p:cNvSpPr>
          <p:nvPr/>
        </p:nvSpPr>
        <p:spPr bwMode="auto">
          <a:xfrm>
            <a:off x="323850" y="10048875"/>
            <a:ext cx="5451475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Watch glass: </a:t>
            </a:r>
            <a:r>
              <a:rPr lang="en-US" sz="1400">
                <a:latin typeface="Times New Roman" panose="02020603050405020304" pitchFamily="18" charset="0"/>
              </a:rPr>
              <a:t>to hold solids while being weighed, or as a cover for a beaker.</a:t>
            </a:r>
          </a:p>
        </p:txBody>
      </p:sp>
      <p:sp>
        <p:nvSpPr>
          <p:cNvPr id="24588" name="Rectangle 11"/>
          <p:cNvSpPr>
            <a:spLocks noChangeArrowheads="1"/>
          </p:cNvSpPr>
          <p:nvPr/>
        </p:nvSpPr>
        <p:spPr bwMode="auto">
          <a:xfrm>
            <a:off x="3667125" y="10363200"/>
            <a:ext cx="1635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813" y="1573213"/>
            <a:ext cx="2074862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3490913"/>
            <a:ext cx="1922462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134938" y="1185863"/>
            <a:ext cx="5295900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 b="1">
                <a:latin typeface="Times New Roman" panose="02020603050405020304" pitchFamily="18" charset="0"/>
              </a:rPr>
              <a:t>Weighing paper: </a:t>
            </a:r>
            <a:r>
              <a:rPr lang="en-US" sz="1400">
                <a:latin typeface="Times New Roman" panose="02020603050405020304" pitchFamily="18" charset="0"/>
              </a:rPr>
              <a:t>used for weighing and transferring powers and crystals.</a:t>
            </a:r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323850" y="3133725"/>
            <a:ext cx="5930900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263"/>
              </a:spcBef>
            </a:pPr>
            <a:r>
              <a:rPr lang="en-US" sz="1400" b="1">
                <a:latin typeface="Times New Roman" panose="02020603050405020304" pitchFamily="18" charset="0"/>
              </a:rPr>
              <a:t>Wire gauze: </a:t>
            </a:r>
            <a:r>
              <a:rPr lang="en-US" sz="1400">
                <a:latin typeface="Times New Roman" panose="02020603050405020304" pitchFamily="18" charset="0"/>
              </a:rPr>
              <a:t>used to support a container (such as a beaker or flask) during heating.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667125" y="10363200"/>
            <a:ext cx="1524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11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478</Words>
  <Application>Microsoft Office PowerPoint</Application>
  <PresentationFormat>Custom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Arial</vt:lpstr>
      <vt:lpstr>Times New Roman</vt:lpstr>
      <vt:lpstr>Berlin Sans FB</vt:lpstr>
      <vt:lpstr>Berlin Sans FB Demi</vt:lpstr>
      <vt:lpstr>Tahoma</vt:lpstr>
      <vt:lpstr>Georgia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ььььь</dc:creator>
  <cp:keywords/>
  <cp:lastModifiedBy>hp</cp:lastModifiedBy>
  <cp:revision>14</cp:revision>
  <dcterms:modified xsi:type="dcterms:W3CDTF">2018-11-17T16:49:41Z</dcterms:modified>
</cp:coreProperties>
</file>